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0"/>
  </p:notesMasterIdLst>
  <p:handoutMasterIdLst>
    <p:handoutMasterId r:id="rId61"/>
  </p:handoutMasterIdLst>
  <p:sldIdLst>
    <p:sldId id="394" r:id="rId3"/>
    <p:sldId id="395" r:id="rId4"/>
    <p:sldId id="532" r:id="rId5"/>
    <p:sldId id="396" r:id="rId6"/>
    <p:sldId id="537" r:id="rId7"/>
    <p:sldId id="545" r:id="rId8"/>
    <p:sldId id="470" r:id="rId9"/>
    <p:sldId id="471" r:id="rId10"/>
    <p:sldId id="547" r:id="rId11"/>
    <p:sldId id="472" r:id="rId12"/>
    <p:sldId id="477" r:id="rId13"/>
    <p:sldId id="478" r:id="rId14"/>
    <p:sldId id="474" r:id="rId15"/>
    <p:sldId id="476" r:id="rId16"/>
    <p:sldId id="498" r:id="rId17"/>
    <p:sldId id="548" r:id="rId18"/>
    <p:sldId id="486" r:id="rId19"/>
    <p:sldId id="479" r:id="rId20"/>
    <p:sldId id="485" r:id="rId21"/>
    <p:sldId id="492" r:id="rId22"/>
    <p:sldId id="490" r:id="rId23"/>
    <p:sldId id="480" r:id="rId24"/>
    <p:sldId id="488" r:id="rId25"/>
    <p:sldId id="487" r:id="rId26"/>
    <p:sldId id="491" r:id="rId27"/>
    <p:sldId id="493" r:id="rId28"/>
    <p:sldId id="495" r:id="rId29"/>
    <p:sldId id="525" r:id="rId30"/>
    <p:sldId id="549" r:id="rId31"/>
    <p:sldId id="499" r:id="rId32"/>
    <p:sldId id="481" r:id="rId33"/>
    <p:sldId id="553" r:id="rId34"/>
    <p:sldId id="554" r:id="rId35"/>
    <p:sldId id="555" r:id="rId36"/>
    <p:sldId id="556" r:id="rId37"/>
    <p:sldId id="557" r:id="rId38"/>
    <p:sldId id="558" r:id="rId39"/>
    <p:sldId id="559" r:id="rId40"/>
    <p:sldId id="560" r:id="rId41"/>
    <p:sldId id="561" r:id="rId42"/>
    <p:sldId id="562" r:id="rId43"/>
    <p:sldId id="563" r:id="rId44"/>
    <p:sldId id="564" r:id="rId45"/>
    <p:sldId id="565" r:id="rId46"/>
    <p:sldId id="566" r:id="rId47"/>
    <p:sldId id="567" r:id="rId48"/>
    <p:sldId id="568" r:id="rId49"/>
    <p:sldId id="570" r:id="rId50"/>
    <p:sldId id="571" r:id="rId51"/>
    <p:sldId id="572" r:id="rId52"/>
    <p:sldId id="569" r:id="rId53"/>
    <p:sldId id="573" r:id="rId54"/>
    <p:sldId id="574" r:id="rId55"/>
    <p:sldId id="552" r:id="rId56"/>
    <p:sldId id="551" r:id="rId57"/>
    <p:sldId id="352" r:id="rId58"/>
    <p:sldId id="393" r:id="rId5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7F6476C-6527-453E-B4A8-64ABACB51051}">
          <p14:sldIdLst>
            <p14:sldId id="394"/>
            <p14:sldId id="395"/>
            <p14:sldId id="532"/>
          </p14:sldIdLst>
        </p14:section>
        <p14:section name="Data Types" id="{1EA4A26A-D8EE-4901-BF27-046CF2BBFA11}">
          <p14:sldIdLst>
            <p14:sldId id="396"/>
            <p14:sldId id="537"/>
            <p14:sldId id="545"/>
            <p14:sldId id="470"/>
            <p14:sldId id="471"/>
          </p14:sldIdLst>
        </p14:section>
        <p14:section name="Integer Types" id="{0C2D342C-976F-49E7-A8CC-BE0E5C948BA0}">
          <p14:sldIdLst>
            <p14:sldId id="547"/>
            <p14:sldId id="472"/>
            <p14:sldId id="477"/>
            <p14:sldId id="478"/>
            <p14:sldId id="474"/>
            <p14:sldId id="476"/>
            <p14:sldId id="498"/>
          </p14:sldIdLst>
        </p14:section>
        <p14:section name="Real Number Types" id="{069508F5-D1C2-4CF2-8233-7BBF6B016773}">
          <p14:sldIdLst>
            <p14:sldId id="548"/>
            <p14:sldId id="486"/>
            <p14:sldId id="479"/>
            <p14:sldId id="485"/>
            <p14:sldId id="492"/>
            <p14:sldId id="490"/>
            <p14:sldId id="480"/>
            <p14:sldId id="488"/>
            <p14:sldId id="487"/>
            <p14:sldId id="491"/>
            <p14:sldId id="493"/>
            <p14:sldId id="495"/>
            <p14:sldId id="525"/>
          </p14:sldIdLst>
        </p14:section>
        <p14:section name="Type Conversion" id="{B21423A2-D074-4A0C-A88A-F14C5D55BB4F}">
          <p14:sldIdLst>
            <p14:sldId id="549"/>
            <p14:sldId id="499"/>
            <p14:sldId id="481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</p14:sldIdLst>
        </p14:section>
        <p14:section name="Variables" id="{ABA94D01-96CC-407E-8963-FBDCF3B86D42}">
          <p14:sldIdLst>
            <p14:sldId id="567"/>
            <p14:sldId id="568"/>
            <p14:sldId id="570"/>
            <p14:sldId id="571"/>
            <p14:sldId id="572"/>
            <p14:sldId id="569"/>
            <p14:sldId id="573"/>
            <p14:sldId id="574"/>
          </p14:sldIdLst>
        </p14:section>
        <p14:section name="Conclusion" id="{8AE057D8-0507-4396-A064-1B6C6C66C900}">
          <p14:sldIdLst>
            <p14:sldId id="552"/>
            <p14:sldId id="551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D3B"/>
    <a:srgbClr val="E85C0E"/>
    <a:srgbClr val="FF6600"/>
    <a:srgbClr val="603A14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2" autoAdjust="0"/>
    <p:restoredTop sz="94954" autoAdjust="0"/>
  </p:normalViewPr>
  <p:slideViewPr>
    <p:cSldViewPr>
      <p:cViewPr varScale="1">
        <p:scale>
          <a:sx n="79" d="100"/>
          <a:sy n="79" d="100"/>
        </p:scale>
        <p:origin x="586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649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862"/>
    </p:cViewPr>
  </p:sorterViewPr>
  <p:notesViewPr>
    <p:cSldViewPr showGuides="1">
      <p:cViewPr varScale="1">
        <p:scale>
          <a:sx n="42" d="100"/>
          <a:sy n="42" d="100"/>
        </p:scale>
        <p:origin x="-2318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31-May-17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31-May-17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to exercise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88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600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44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668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09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562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to notes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362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 goes to notes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68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to notes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69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goes to note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93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01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31-May-17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1761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31-May-17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rds.yahoo.com/_ylt=A0WTefemjApLkgYBqCaJzbkF;_ylu=X3oDMTBqaTdkZW1yBHBvcwM2OQRzZWMDc3IEdnRpZAM-/SIG=1fljnmf3p/EXP=1259068966/**http:/images.search.yahoo.com/images/view?back=http://images.search.yahoo.com/search/images?p=integers&amp;b=55&amp;ni=18&amp;ei=utf-8&amp;pstart=1&amp;w=385&amp;h=261&amp;imgurl=integers.eu/images/math/math_385x261.jpg&amp;rurl=http://integers.eu/&amp;size=9k&amp;name=math+385x261+jpg&amp;p=integers&amp;oid=ca709bb4a5eab796&amp;fr2=&amp;no=69&amp;tt=21574&amp;b=55&amp;ni=18&amp;sigr=10j79u6nk&amp;sigi=118co5t93&amp;sigb=12kc6cjm9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2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2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3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71#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71#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71#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5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6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7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8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40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4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8.png"/><Relationship Id="rId14" Type="http://schemas.openxmlformats.org/officeDocument/2006/relationships/hyperlink" Target="http://www.infragistics.com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805249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Data Types and Variables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0962"/>
            <a:ext cx="8125251" cy="1301838"/>
          </a:xfrm>
        </p:spPr>
        <p:txBody>
          <a:bodyPr>
            <a:normAutofit/>
          </a:bodyPr>
          <a:lstStyle/>
          <a:p>
            <a:r>
              <a:rPr lang="en-US" dirty="0"/>
              <a:t>Numeral Types</a:t>
            </a:r>
            <a:r>
              <a:rPr lang="en-US"/>
              <a:t>, Text Types </a:t>
            </a:r>
            <a:r>
              <a:rPr lang="en-US" dirty="0"/>
              <a:t>and Type Conversion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0087" y="3783266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393735" y="3862749"/>
            <a:ext cx="81035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</a:t>
            </a:r>
          </a:p>
        </p:txBody>
      </p:sp>
      <p:pic>
        <p:nvPicPr>
          <p:cNvPr id="17" name="Picture 2" descr="http://educhoices.org/cimages/multimages/1/free_technology_courses.jpg"/>
          <p:cNvPicPr>
            <a:picLocks noChangeAspect="1" noChangeArrowheads="1"/>
          </p:cNvPicPr>
          <p:nvPr/>
        </p:nvPicPr>
        <p:blipFill>
          <a:blip r:embed="rId8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162" y="3757567"/>
            <a:ext cx="4875301" cy="24146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sbyte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[-128 …127]: signed 8-bit [-2</a:t>
            </a:r>
            <a:r>
              <a:rPr lang="en-US" sz="3000" baseline="30000" dirty="0"/>
              <a:t>7</a:t>
            </a:r>
            <a:r>
              <a:rPr lang="en-US" sz="3000" dirty="0"/>
              <a:t> … 2</a:t>
            </a:r>
            <a:r>
              <a:rPr lang="en-US" sz="3000" baseline="30000" dirty="0"/>
              <a:t>7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255]: unsigned 8-bit [0 … 2</a:t>
            </a:r>
            <a:r>
              <a:rPr lang="en-US" sz="3000" baseline="30000" dirty="0"/>
              <a:t>8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[-32 768 … 32 767]: signed 16-bit [-2</a:t>
            </a:r>
            <a:r>
              <a:rPr lang="en-US" sz="3000" baseline="30000" dirty="0"/>
              <a:t>15</a:t>
            </a:r>
            <a:r>
              <a:rPr lang="en-US" sz="3000" dirty="0"/>
              <a:t> … 2</a:t>
            </a:r>
            <a:r>
              <a:rPr lang="en-US" sz="3000" baseline="30000" dirty="0"/>
              <a:t>15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65 535]: unsigned 16-bit [0 … 2</a:t>
            </a:r>
            <a:r>
              <a:rPr lang="en-US" sz="3000" baseline="30000" dirty="0"/>
              <a:t>16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[-2 147 483 648 … 2 147 483 647]: signed 32-bit [-2</a:t>
            </a:r>
            <a:r>
              <a:rPr lang="en-US" sz="3000" baseline="30000" dirty="0"/>
              <a:t>31</a:t>
            </a:r>
            <a:r>
              <a:rPr lang="en-US" sz="3000" dirty="0"/>
              <a:t> … 2</a:t>
            </a:r>
            <a:r>
              <a:rPr lang="en-US" sz="3000" baseline="30000" dirty="0"/>
              <a:t>31</a:t>
            </a:r>
            <a:r>
              <a:rPr lang="en-US" sz="3000" dirty="0"/>
              <a:t>-1]</a:t>
            </a:r>
            <a:endParaRPr lang="en-US" sz="3000" u="sng" dirty="0"/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4 294 967 295]: unsigned 32-bit [0 … 2</a:t>
            </a:r>
            <a:r>
              <a:rPr lang="en-US" sz="3000" baseline="30000" dirty="0"/>
              <a:t>32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[-9 223 372 036 854 775 808 … 9 223 372 036 854 775 807]: signed 64-bit [-2</a:t>
            </a:r>
            <a:r>
              <a:rPr lang="en-US" sz="3000" baseline="30000" dirty="0"/>
              <a:t>63</a:t>
            </a:r>
            <a:r>
              <a:rPr lang="en-US" sz="3000" dirty="0"/>
              <a:t> … 2</a:t>
            </a:r>
            <a:r>
              <a:rPr lang="en-US" sz="3000" baseline="30000" dirty="0"/>
              <a:t>63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18 446 744 073 709 551 615]: unsigned 64-bit [0 … 2</a:t>
            </a:r>
            <a:r>
              <a:rPr lang="en-US" sz="3000" baseline="30000" dirty="0"/>
              <a:t>64</a:t>
            </a:r>
            <a:r>
              <a:rPr lang="en-US" sz="3000" dirty="0"/>
              <a:t>-1]</a:t>
            </a:r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Types</a:t>
            </a:r>
            <a:endParaRPr lang="bg-BG" dirty="0"/>
          </a:p>
        </p:txBody>
      </p:sp>
      <p:grpSp>
        <p:nvGrpSpPr>
          <p:cNvPr id="3" name="Group 2"/>
          <p:cNvGrpSpPr/>
          <p:nvPr/>
        </p:nvGrpSpPr>
        <p:grpSpPr>
          <a:xfrm>
            <a:off x="8885239" y="1134979"/>
            <a:ext cx="2898807" cy="2417847"/>
            <a:chOff x="8551624" y="1141196"/>
            <a:chExt cx="2306448" cy="2111663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9298519" y="1982735"/>
              <a:ext cx="639504" cy="715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20751016">
              <a:off x="8754310" y="2660816"/>
              <a:ext cx="72153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843522">
              <a:off x="8907642" y="1141196"/>
              <a:ext cx="73882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443506">
              <a:off x="9724556" y="1674352"/>
              <a:ext cx="756720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445021">
              <a:off x="8551624" y="1674396"/>
              <a:ext cx="61085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877907" y="1149183"/>
              <a:ext cx="688260" cy="42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16099">
              <a:off x="10167952" y="2270302"/>
              <a:ext cx="690120" cy="372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347577">
              <a:off x="9909996" y="2766349"/>
              <a:ext cx="79944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9205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38224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Depending on the unit of measure we can use different data types:</a:t>
            </a:r>
            <a:endParaRPr lang="bg-BG" sz="3200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Centuries – Example</a:t>
            </a:r>
            <a:endParaRPr lang="bg-BG" dirty="0"/>
          </a:p>
        </p:txBody>
      </p:sp>
      <p:sp>
        <p:nvSpPr>
          <p:cNvPr id="512004" name="Rectangle 4"/>
          <p:cNvSpPr>
            <a:spLocks noChangeArrowheads="1"/>
          </p:cNvSpPr>
          <p:nvPr/>
        </p:nvSpPr>
        <p:spPr bwMode="auto">
          <a:xfrm>
            <a:off x="760413" y="3214568"/>
            <a:ext cx="10668000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centuries = 20;   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small number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(up to 255)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years = 2000;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A small number (up to 32767)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days = 730484;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A large number (up to 4.3 billions)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hours = 17531616;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very big number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(up to 18.4*10^18)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b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"{0} centuries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{1} years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{2} days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{3} hours.",</a:t>
            </a:r>
            <a:b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centuries, years, days, hours);</a:t>
            </a:r>
            <a:endParaRPr lang="en-US" sz="2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794390"/>
            <a:ext cx="8610600" cy="10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1101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Integers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range </a:t>
            </a:r>
            <a:r>
              <a:rPr lang="en-US" dirty="0"/>
              <a:t>(minimal and maximal value)</a:t>
            </a:r>
          </a:p>
          <a:p>
            <a:r>
              <a:rPr lang="en-US" dirty="0"/>
              <a:t>Integers could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overflow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this leads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incorrect values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 of Integer Overflow!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7612" y="2881635"/>
            <a:ext cx="6143624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counter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260;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counter++;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Console.WriteLine(counter);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888411" y="2881635"/>
            <a:ext cx="2006601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7897811" y="422211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9860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to enter an integer number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centuries</a:t>
            </a:r>
            <a:r>
              <a:rPr lang="en-US" dirty="0"/>
              <a:t> and convert it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years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hours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minutes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Centuries to Minutes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2452688"/>
            <a:ext cx="10439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Centures = 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centuries = 100 years = 36524 days = 876576 hours = 52594560 minutes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4386264"/>
            <a:ext cx="10439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Centures = 5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centuries = 500 years = 182621 days = 4382904 hours = 262974240 minutes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66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Centuries to Minutes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266824"/>
            <a:ext cx="10591800" cy="46116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Console.Write("Centuries =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centuries = int.Parse(Console.ReadLine());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years = centuries * 100;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days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(years * 365.2422);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hours = 24 * days;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minutes = 60 * hours;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centuries = {1} years = {2} days = {3} hours = {4} minutes", centuries, years, days, hours, minutes);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940420" y="3282126"/>
            <a:ext cx="2857500" cy="1066800"/>
          </a:xfrm>
          <a:prstGeom prst="wedgeRoundRectCallout">
            <a:avLst>
              <a:gd name="adj1" fmla="val -112581"/>
              <a:gd name="adj2" fmla="val -647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(int)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converts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double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990012" y="2729035"/>
            <a:ext cx="2743200" cy="1066800"/>
          </a:xfrm>
          <a:prstGeom prst="wedgeRoundRectCallout">
            <a:avLst>
              <a:gd name="adj1" fmla="val -81839"/>
              <a:gd name="adj2" fmla="val -218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Tropical year has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365.2422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days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403740"/>
            <a:ext cx="11804822" cy="53177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Examples of integer literals: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prefixes mean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dirty="0"/>
              <a:t> value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0xA8F1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0xFFFFFFFF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suffixes mean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/>
              <a:t> 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12345678U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0U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suffixes mean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endParaRPr lang="en-US" dirty="0"/>
          </a:p>
          <a:p>
            <a:pPr lvl="2">
              <a:lnSpc>
                <a:spcPct val="120000"/>
              </a:lnSpc>
            </a:pP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9876543L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</a:t>
            </a:r>
          </a:p>
        </p:txBody>
      </p:sp>
      <p:pic>
        <p:nvPicPr>
          <p:cNvPr id="23554" name="Picture 2" descr="Go to full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04" y="4767115"/>
            <a:ext cx="2197508" cy="1481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6" name="Group 5"/>
          <p:cNvGrpSpPr/>
          <p:nvPr/>
        </p:nvGrpSpPr>
        <p:grpSpPr>
          <a:xfrm>
            <a:off x="5637212" y="304800"/>
            <a:ext cx="4267200" cy="1526184"/>
            <a:chOff x="7898873" y="318624"/>
            <a:chExt cx="2810555" cy="3229205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7" name="TextBox 6"/>
            <p:cNvSpPr txBox="1"/>
            <p:nvPr/>
          </p:nvSpPr>
          <p:spPr>
            <a:xfrm rot="21521100">
              <a:off x="7898873" y="318624"/>
              <a:ext cx="684957" cy="15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363399">
              <a:off x="8174769" y="1568850"/>
              <a:ext cx="745562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843522">
              <a:off x="9356253" y="593324"/>
              <a:ext cx="89311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558493">
              <a:off x="9235612" y="1930701"/>
              <a:ext cx="86977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5021">
              <a:off x="8815143" y="1232806"/>
              <a:ext cx="625972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351847">
              <a:off x="10115521" y="1740629"/>
              <a:ext cx="593907" cy="853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37566">
              <a:off x="9855935" y="2654096"/>
              <a:ext cx="728230" cy="7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140650">
              <a:off x="8522000" y="2563274"/>
              <a:ext cx="812001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9764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3886200"/>
            <a:ext cx="8938472" cy="820600"/>
          </a:xfrm>
        </p:spPr>
        <p:txBody>
          <a:bodyPr/>
          <a:lstStyle/>
          <a:p>
            <a:r>
              <a:rPr lang="en-US" dirty="0"/>
              <a:t>Real Number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4959235"/>
            <a:ext cx="8938472" cy="1365365"/>
          </a:xfrm>
        </p:spPr>
        <p:txBody>
          <a:bodyPr/>
          <a:lstStyle/>
          <a:p>
            <a:r>
              <a:rPr lang="en-US"/>
              <a:t>Floating-Point and</a:t>
            </a:r>
            <a:br>
              <a:rPr lang="en-US"/>
            </a:br>
            <a:r>
              <a:rPr lang="en-US"/>
              <a:t>Decimal </a:t>
            </a:r>
            <a:r>
              <a:rPr lang="en-US" dirty="0"/>
              <a:t>Floating-Point Type</a:t>
            </a:r>
          </a:p>
        </p:txBody>
      </p:sp>
      <p:sp>
        <p:nvSpPr>
          <p:cNvPr id="7" name="TextBox 6"/>
          <p:cNvSpPr txBox="1"/>
          <p:nvPr/>
        </p:nvSpPr>
        <p:spPr>
          <a:xfrm rot="509281">
            <a:off x="1025840" y="1377462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0875553">
            <a:off x="1301460" y="276356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9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4594397" y="1592437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  <p:sp>
        <p:nvSpPr>
          <p:cNvPr id="12" name="TextBox 11"/>
          <p:cNvSpPr txBox="1"/>
          <p:nvPr/>
        </p:nvSpPr>
        <p:spPr>
          <a:xfrm rot="21053104">
            <a:off x="8304284" y="1758063"/>
            <a:ext cx="2691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3745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 types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 real numbers,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1.25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-0.38</a:t>
            </a:r>
          </a:p>
          <a:p>
            <a:pPr lvl="1"/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range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precision</a:t>
            </a:r>
            <a:r>
              <a:rPr lang="en-US" dirty="0"/>
              <a:t> depending on the memory used</a:t>
            </a:r>
          </a:p>
          <a:p>
            <a:pPr lvl="1"/>
            <a:r>
              <a:rPr lang="en-US" dirty="0"/>
              <a:t>Sometimes behave abnormally in the calculations</a:t>
            </a:r>
          </a:p>
          <a:p>
            <a:pPr lvl="1"/>
            <a:r>
              <a:rPr lang="en-US" dirty="0"/>
              <a:t>May hold very small and very big values 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0.00000000000001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10000000000000000000000000000000000.0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Floating-Point Types?</a:t>
            </a:r>
            <a:endParaRPr lang="bg-BG" dirty="0"/>
          </a:p>
        </p:txBody>
      </p:sp>
      <p:pic>
        <p:nvPicPr>
          <p:cNvPr id="66562" name="Picture 2" descr="Numbers by inconspicuous_bostonian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5105401"/>
            <a:ext cx="6781800" cy="1385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132275">
            <a:off x="7219693" y="676269"/>
            <a:ext cx="1965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705665">
            <a:off x="9433522" y="1453454"/>
            <a:ext cx="107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3921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Numbers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32-bits,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64-bits,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6" name="TextBox 5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875553">
            <a:off x="9132610" y="3039243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609012" y="45720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2421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Difference in precision when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/>
              <a:t>" suffix in the first statement!</a:t>
            </a:r>
          </a:p>
          <a:p>
            <a:pPr lvl="1"/>
            <a:r>
              <a:rPr lang="en-US" dirty="0"/>
              <a:t>Real numbers are by default interpreted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One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 </a:t>
            </a:r>
            <a:r>
              <a:rPr lang="en-US" dirty="0"/>
              <a:t>convert them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 Precision – Example</a:t>
            </a:r>
            <a:endParaRPr lang="bg-BG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760412" y="2473607"/>
            <a:ext cx="10668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floatPI = 3.141592653589793238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doublePI = 3.141592653589793238;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Console.WriteLine("Float PI is: {0}", floatPI);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Console.WriteLine("Double PI is: {0}", doublePI);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87" y="1952112"/>
            <a:ext cx="4124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285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Autofit/>
          </a:bodyPr>
          <a:lstStyle/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What is a Data Type?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Classical Data Types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Integer Types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Floating-Point Types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Type Conversion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Characters and Strings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Variables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143692" y="1219200"/>
            <a:ext cx="4903720" cy="5111717"/>
            <a:chOff x="6156437" y="1253628"/>
            <a:chExt cx="4903720" cy="51117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8584" y="2304560"/>
              <a:ext cx="3083844" cy="397639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509281">
              <a:off x="6500684" y="1922516"/>
              <a:ext cx="1223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double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0875553">
              <a:off x="6423601" y="2859078"/>
              <a:ext cx="9775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float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21204798">
              <a:off x="9849147" y="1672923"/>
              <a:ext cx="867362" cy="425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843522">
              <a:off x="6156437" y="3855819"/>
              <a:ext cx="928575" cy="622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21023667">
              <a:off x="6346242" y="4892998"/>
              <a:ext cx="767738" cy="557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21351847">
              <a:off x="8626408" y="1319316"/>
              <a:ext cx="9912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443506">
              <a:off x="6843057" y="5808293"/>
              <a:ext cx="951067" cy="557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412040">
              <a:off x="9392644" y="2145544"/>
              <a:ext cx="7029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0751016">
              <a:off x="10010941" y="5428836"/>
              <a:ext cx="906845" cy="622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347577">
              <a:off x="10055394" y="2857090"/>
              <a:ext cx="1004763" cy="557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267322">
              <a:off x="7455078" y="1253628"/>
              <a:ext cx="733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void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2" y="1151121"/>
            <a:ext cx="11804822" cy="5459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noProof="1">
                <a:latin typeface="Consolas" panose="020B0609020204030204" pitchFamily="49" charset="0"/>
              </a:rPr>
              <a:t>Math.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Round</a:t>
            </a:r>
            <a:r>
              <a:rPr lang="en-US" sz="3200" b="1" noProof="1">
                <a:latin typeface="Consolas" panose="020B0609020204030204" pitchFamily="49" charset="0"/>
              </a:rPr>
              <a:t>(3.45)</a:t>
            </a:r>
            <a:r>
              <a:rPr lang="en-US" sz="3200" dirty="0"/>
              <a:t>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round</a:t>
            </a:r>
            <a:r>
              <a:rPr lang="en-US" sz="3200" dirty="0"/>
              <a:t> to integer number (mathematically)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Math.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Round</a:t>
            </a:r>
            <a:r>
              <a:rPr lang="en-US" sz="3200" b="1" dirty="0">
                <a:latin typeface="Consolas" panose="020B0609020204030204" pitchFamily="49" charset="0"/>
              </a:rPr>
              <a:t>(2.3455, 3)</a:t>
            </a:r>
            <a:r>
              <a:rPr lang="en-US" sz="3200" dirty="0"/>
              <a:t> – round with precision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Math.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Ceiling</a:t>
            </a:r>
            <a:r>
              <a:rPr lang="en-US" sz="3200" b="1" dirty="0">
                <a:latin typeface="Consolas" panose="020B0609020204030204" pitchFamily="49" charset="0"/>
              </a:rPr>
              <a:t>()</a:t>
            </a:r>
            <a:r>
              <a:rPr lang="en-US" sz="3200" dirty="0"/>
              <a:t>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round up </a:t>
            </a:r>
            <a:r>
              <a:rPr lang="en-US" sz="3200" dirty="0"/>
              <a:t>to the nearest integer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Math.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Floor</a:t>
            </a:r>
            <a:r>
              <a:rPr lang="en-US" sz="3200" b="1" dirty="0">
                <a:latin typeface="Consolas" panose="020B0609020204030204" pitchFamily="49" charset="0"/>
              </a:rPr>
              <a:t>()</a:t>
            </a:r>
            <a:r>
              <a:rPr lang="en-US" sz="3200" dirty="0"/>
              <a:t>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round down </a:t>
            </a:r>
            <a:r>
              <a:rPr lang="en-US" sz="3200" dirty="0"/>
              <a:t>to the nearest integer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Rounding Floating-Point Numbers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3970109"/>
            <a:ext cx="10667998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2.3455;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Console.WriteLine(Math.Round(a));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Console.WriteLine(Math.Round(a, 3));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2.346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Console.WriteLine(Math.Ceiling(a));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3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Console.WriteLine(Math.Floor(a));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9675812" y="1815994"/>
            <a:ext cx="1905000" cy="2222606"/>
          </a:xfrm>
          <a:prstGeom prst="wedgeRoundRectCallout">
            <a:avLst>
              <a:gd name="adj1" fmla="val -72049"/>
              <a:gd name="adj2" fmla="val -519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Banker's rounding: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2.5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3.5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4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3.45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5421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to enter a radius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dirty="0"/>
              <a:t> (real number) and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area of the circle </a:t>
            </a:r>
            <a:r>
              <a:rPr lang="en-US" dirty="0"/>
              <a:t>with exactly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 digits </a:t>
            </a:r>
            <a:r>
              <a:rPr lang="en-US" dirty="0"/>
              <a:t>after the decimal point: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Sample solution: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Circle Area (12 Digits Precision)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651300"/>
            <a:ext cx="10439400" cy="11399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r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Console.WriteLine("{0:f12}", Math.PI * r * r);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</a:t>
            </a:r>
            <a:r>
              <a:rPr lang="bg-BG" dirty="0">
                <a:hlinkClick r:id="rId2"/>
              </a:rPr>
              <a:t>1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98586" y="2743200"/>
            <a:ext cx="990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527386" y="2743200"/>
            <a:ext cx="331937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19.634954084936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1898738" y="288566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32564" y="2743200"/>
            <a:ext cx="990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1364" y="2743200"/>
            <a:ext cx="3124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4.523893421169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7732716" y="288566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30589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numbers can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scientific notation</a:t>
            </a:r>
            <a:r>
              <a:rPr lang="en-US" dirty="0"/>
              <a:t>, e.g.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1e+34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1E34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20e-3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1e-12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-6.02e28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Notation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795587"/>
            <a:ext cx="10363200" cy="3397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 = 10000000000000000000000000000000000.0;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1E+34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d2 = 20e-3;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Console.WriteLine(d2);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0.02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d3 = double.MaxValue;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Console.WriteLine(d3);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1.79769313486232E+308</a:t>
            </a:r>
          </a:p>
        </p:txBody>
      </p:sp>
    </p:spTree>
    <p:extLst>
      <p:ext uri="{BB962C8B-B14F-4D97-AF65-F5344CB8AC3E}">
        <p14:creationId xmlns:p14="http://schemas.microsoft.com/office/powerpoint/2010/main" val="2226024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Integral division and floating-point division are different: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Division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133600"/>
            <a:ext cx="10363200" cy="41149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4);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(integral division)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4.0);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2.5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(real division)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0.0);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Infinity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Console.WriteLine(-10 / 0.0);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-Infinity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Console.WriteLine(0 / 0.0);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(not a number)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Console.WriteLine(8 % 2.5);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0.5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(3 * 2.5 + 0.5 = 8)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 = 0;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Integral division works differently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d);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DivideByZeroException</a:t>
            </a:r>
          </a:p>
        </p:txBody>
      </p:sp>
    </p:spTree>
    <p:extLst>
      <p:ext uri="{BB962C8B-B14F-4D97-AF65-F5344CB8AC3E}">
        <p14:creationId xmlns:p14="http://schemas.microsoft.com/office/powerpoint/2010/main" val="2410823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floating-point numbers </a:t>
            </a:r>
            <a:r>
              <a:rPr lang="en-US"/>
              <a:t>work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incorrectly</a:t>
            </a:r>
            <a:r>
              <a:rPr lang="en-US"/>
              <a:t>!</a:t>
            </a:r>
            <a:endParaRPr lang="bg-BG" dirty="0"/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Floating-Point Calculations – Abnormalities</a:t>
            </a:r>
            <a:endParaRPr lang="bg-BG" dirty="0"/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760414" y="2076448"/>
            <a:ext cx="10667998" cy="41618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Console.WriteLine(100000000000000.0 + 0.3);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100000000000000 (loss of precision)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1.0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 = 0.33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 = 1.33;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Console.WriteLine("a+b={0} sum={1} equal={2}",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a+b, sum, (a+b == sum));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a+b=1.33000001311302 sum=1.33 equal=False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one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10000; i++) one += 0.0001;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Console.WriteLine(one);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0.999999999999906</a:t>
            </a:r>
          </a:p>
        </p:txBody>
      </p:sp>
      <p:pic>
        <p:nvPicPr>
          <p:cNvPr id="2050" name="Picture 2" descr="http://www.rw-designer.com/icon-image/8387-256x256x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86" y="3197357"/>
            <a:ext cx="1920026" cy="192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45370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special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decimal floating-point</a:t>
            </a:r>
            <a:r>
              <a:rPr lang="en-US" dirty="0"/>
              <a:t> real number type in C#: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(±1,0 × 10</a:t>
            </a:r>
            <a:r>
              <a:rPr lang="en-US" baseline="30000" dirty="0"/>
              <a:t>-28</a:t>
            </a:r>
            <a:r>
              <a:rPr lang="en-US" dirty="0"/>
              <a:t> to ±7,9 × 10</a:t>
            </a:r>
            <a:r>
              <a:rPr lang="en-US" baseline="30000" dirty="0"/>
              <a:t>28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128-bits, precision of 28-29 digits</a:t>
            </a:r>
          </a:p>
          <a:p>
            <a:pPr lvl="1"/>
            <a:r>
              <a:rPr lang="en-US" dirty="0"/>
              <a:t>Used for financial calculations</a:t>
            </a:r>
          </a:p>
          <a:p>
            <a:pPr lvl="1"/>
            <a:r>
              <a:rPr lang="en-US" dirty="0"/>
              <a:t>Almost no round-off errors</a:t>
            </a:r>
          </a:p>
          <a:p>
            <a:pPr lvl="1"/>
            <a:r>
              <a:rPr lang="en-US" dirty="0"/>
              <a:t>Almost no loss of precision</a:t>
            </a:r>
          </a:p>
          <a:p>
            <a:r>
              <a:rPr lang="en-US" dirty="0"/>
              <a:t>The default value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 is: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is the suffix for decimal numbers)</a:t>
            </a:r>
            <a:endParaRPr lang="bg-BG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Floating-Point Type</a:t>
            </a:r>
            <a:endParaRPr lang="bg-BG" dirty="0"/>
          </a:p>
        </p:txBody>
      </p:sp>
      <p:pic>
        <p:nvPicPr>
          <p:cNvPr id="65540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7369764" y="2910220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65538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2361293"/>
            <a:ext cx="1097848" cy="1097848"/>
          </a:xfrm>
          <a:prstGeom prst="ellipse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21146390">
            <a:off x="8887754" y="5016270"/>
            <a:ext cx="2438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66542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to enter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numbers</a:t>
            </a:r>
            <a:r>
              <a:rPr lang="en-US" dirty="0"/>
              <a:t> and print their exact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Exact Sum of Real Numbers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2812" y="2083855"/>
            <a:ext cx="436315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1000000000000000000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24062" y="2557830"/>
            <a:ext cx="513755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1000000000000000005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489751" y="271337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2812" y="4151163"/>
            <a:ext cx="436315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0.00000000003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333333333333.3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124062" y="4625138"/>
            <a:ext cx="513755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333333333333.30000000003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484111" y="478068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942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Exact Sum of Real Numbers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code works, but makes rounding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mistakes</a:t>
            </a:r>
            <a:r>
              <a:rPr lang="en-US" dirty="0"/>
              <a:t> sometimes: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Change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/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decimal</a:t>
            </a:r>
            <a:r>
              <a:rPr lang="en-US" dirty="0"/>
              <a:t> and check the differences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989014" y="2005445"/>
            <a:ext cx="10210798" cy="31035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n; i++)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+=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Console.WriteLine(sum);</a:t>
            </a:r>
          </a:p>
        </p:txBody>
      </p:sp>
    </p:spTree>
    <p:extLst>
      <p:ext uri="{BB962C8B-B14F-4D97-AF65-F5344CB8AC3E}">
        <p14:creationId xmlns:p14="http://schemas.microsoft.com/office/powerpoint/2010/main" val="28629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1013910" y="1876969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Integer and Real Numbers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7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8071577" y="1759207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9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501" y="1165686"/>
            <a:ext cx="1097848" cy="1097848"/>
          </a:xfrm>
          <a:prstGeom prst="ellipse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 rot="364535">
            <a:off x="8607616" y="3703725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509281">
            <a:off x="1333639" y="801472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875553">
            <a:off x="1631158" y="360176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21132441">
            <a:off x="9105343" y="980229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25" name="TextBox 24"/>
          <p:cNvSpPr txBox="1"/>
          <p:nvPr/>
        </p:nvSpPr>
        <p:spPr>
          <a:xfrm rot="21521100">
            <a:off x="5592931" y="695709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4706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/>
              <a:t>Type Conversion</a:t>
            </a:r>
          </a:p>
        </p:txBody>
      </p:sp>
      <p:pic>
        <p:nvPicPr>
          <p:cNvPr id="1030" name="Picture 6" descr="Резултат с изображение за convert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1143000"/>
            <a:ext cx="4267198" cy="426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50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98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Variables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values</a:t>
            </a:r>
            <a:r>
              <a:rPr lang="en-US" dirty="0"/>
              <a:t> of certain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>
              <a:lnSpc>
                <a:spcPct val="100000"/>
              </a:lnSpc>
            </a:pPr>
            <a:r>
              <a:rPr lang="en-US" dirty="0"/>
              <a:t>Type can be changed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converted</a:t>
            </a:r>
            <a:r>
              <a:rPr lang="en-US" dirty="0"/>
              <a:t>) to another type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Implicit</a:t>
            </a:r>
            <a:r>
              <a:rPr lang="en-US" dirty="0"/>
              <a:t> type conversion (lossless): variable of bigger type</a:t>
            </a:r>
            <a:br>
              <a:rPr lang="en-US" dirty="0"/>
            </a:br>
            <a:r>
              <a:rPr lang="en-US" dirty="0"/>
              <a:t>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/>
              <a:t>) takes smaller value 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</a:t>
            </a:r>
            <a:r>
              <a:rPr lang="en-US" dirty="0"/>
              <a:t> type conversion (</a:t>
            </a:r>
            <a:r>
              <a:rPr lang="en-US" noProof="1"/>
              <a:t>lossy</a:t>
            </a:r>
            <a:r>
              <a:rPr lang="en-US" dirty="0"/>
              <a:t>) – when precision can be lost: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3686480"/>
            <a:ext cx="102108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heightInMeters = 1.74f;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maxHeight = heightInMeters;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Implicit conversion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5452223"/>
            <a:ext cx="102108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size = 3.14;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intSize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Explicit conversion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  <a:sym typeface="Wingdings" panose="05000000000000000000" pitchFamily="2" charset="2"/>
              </a:rPr>
              <a:t>3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2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Calculate how many courses will be needed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elevate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persons</a:t>
            </a:r>
            <a:r>
              <a:rPr lang="en-US" sz="3200" dirty="0"/>
              <a:t> by using an elevator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capacity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of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persons</a:t>
            </a: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3200" dirty="0"/>
              <a:t>Sample solution: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Elevator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89212" y="2320636"/>
            <a:ext cx="2895600" cy="10983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persons = 17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 = 3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09862" y="2320636"/>
            <a:ext cx="4542350" cy="633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 courses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 rot="693365">
            <a:off x="5819567" y="2701490"/>
            <a:ext cx="715450" cy="477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4287982"/>
            <a:ext cx="10515600" cy="17727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 = int.Parse(Console.ReadLine());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courses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Math.Ceiling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(double)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/ p);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Console.WriteLine(courses);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https://judge.softuni.bg/Contests/Practice/Index/171#3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09862" y="2954725"/>
            <a:ext cx="4542350" cy="10983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How?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5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courses *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3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persons</a:t>
            </a:r>
            <a:b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+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course *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2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persons</a:t>
            </a:r>
          </a:p>
        </p:txBody>
      </p:sp>
    </p:spTree>
    <p:extLst>
      <p:ext uri="{BB962C8B-B14F-4D97-AF65-F5344CB8AC3E}">
        <p14:creationId xmlns:p14="http://schemas.microsoft.com/office/powerpoint/2010/main" val="2146301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Boolean variables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dirty="0"/>
              <a:t>) hold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:</a:t>
            </a:r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</a:t>
            </a:r>
            <a:endParaRPr lang="bg-BG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141411" y="2209800"/>
            <a:ext cx="9906002" cy="36625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2;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greaterAB = (a &gt; b);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Console.WriteLine(greaterAB);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False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equalA1 = (a == 1);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Console.WriteLine(equalA1);  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40338929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</a:t>
            </a:r>
            <a:r>
              <a:rPr lang="en-US" dirty="0"/>
              <a:t>is special when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 of digits </a:t>
            </a:r>
            <a:r>
              <a:rPr lang="en-US" dirty="0"/>
              <a:t>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11</a:t>
            </a:r>
          </a:p>
          <a:p>
            <a:pPr lvl="1"/>
            <a:r>
              <a:rPr lang="en-US" dirty="0"/>
              <a:t>For all numbers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print the number and if it is special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Special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44908" y="3957175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06294" y="2668948"/>
            <a:ext cx="2478517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5 -&gt;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7 -&gt; True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319658" y="4115774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TextBox 7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https://judge.softuni.bg/Contests/Practice/Index/171#4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484812" y="2668948"/>
            <a:ext cx="2663482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13 -&gt;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14 -&gt; True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148294" y="2668948"/>
            <a:ext cx="2594318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16 -&gt;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18 -&gt;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739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Special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066800"/>
            <a:ext cx="10668000" cy="50336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num = 1; num &lt;= n; num++)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sumOfDigits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digits = num;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(digits &gt; 0)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sumOfDigits += digits % 10;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digits = digits / 10;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special = (sumOfDigits == 5) || …;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TODO: finish this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Console.WriteLine("{0} -&gt; {1}", num, special);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https://judge.softuni.bg/Contests/Practice/Index/171#4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01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character data type</a:t>
            </a:r>
            <a:r>
              <a:rPr lang="en-US" dirty="0"/>
              <a:t> in C#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Represents symbolic information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Gives each symbol a corresponding integer code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default value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Takes 16 bits of memory (from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U+0000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U+FFFF</a:t>
            </a:r>
            <a:r>
              <a:rPr lang="en-US" dirty="0"/>
              <a:t>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Holds a single Unicode character (or part of character)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Character Data Type</a:t>
            </a:r>
            <a:endParaRPr lang="bg-BG" dirty="0"/>
          </a:p>
        </p:txBody>
      </p:sp>
      <p:pic>
        <p:nvPicPr>
          <p:cNvPr id="4" name="Picture 6" descr="http://www.ascendercorp.com/graphics/Ascender-Unicode-graphic.gif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538001"/>
            <a:ext cx="4121701" cy="14478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2863043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Each character has an unique</a:t>
            </a:r>
            <a:br>
              <a:rPr lang="en-US" sz="3200" dirty="0"/>
            </a:br>
            <a:r>
              <a:rPr lang="en-US" sz="3200" dirty="0"/>
              <a:t>Unicode value 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/>
              <a:t>):</a:t>
            </a:r>
            <a:endParaRPr lang="bg-BG" sz="3200" dirty="0"/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and Codes</a:t>
            </a:r>
            <a:endParaRPr lang="bg-BG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760412" y="2541896"/>
            <a:ext cx="10668000" cy="37817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ch =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щ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Cyrillic letter 'sht'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ch);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8244" y="93841"/>
            <a:ext cx="2589213" cy="9906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330" y="619621"/>
            <a:ext cx="5244122" cy="22302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125207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to read an integer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and print 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triples</a:t>
            </a:r>
            <a:r>
              <a:rPr lang="en-US" sz="3200" dirty="0"/>
              <a:t> of the first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small Latin letters</a:t>
            </a:r>
            <a:r>
              <a:rPr lang="en-US" sz="3200" dirty="0"/>
              <a:t>, ordered alphabetically: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Triples of Latin Letters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665412" y="3890306"/>
            <a:ext cx="685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570412" y="2398491"/>
            <a:ext cx="1063303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acb 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732212" y="404890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633716" y="2398491"/>
            <a:ext cx="1025846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bca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659563" y="2398488"/>
            <a:ext cx="1035050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cbc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694613" y="2398485"/>
            <a:ext cx="1025848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https://judge.softuni.bg/Contests/Practice/Index/171#5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00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Triples of Latin Letters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87708"/>
            <a:ext cx="106680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i1 = 0; i1 &lt; n; i1++)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i2 = 0; i2 &lt; n; i2++)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(int i3 = 0; i3 &lt; n; i3++)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letter1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(char)('a' + i1)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letter2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finish this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letter3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finish this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Console.WriteLine("{0}{1}{2}",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letter1, letter2, letter3);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181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Escaping sequences </a:t>
            </a:r>
            <a:r>
              <a:rPr lang="en-US" dirty="0"/>
              <a:t>are:</a:t>
            </a:r>
          </a:p>
          <a:p>
            <a:pPr lvl="1"/>
            <a:r>
              <a:rPr lang="en-US" dirty="0"/>
              <a:t>Represent a special character 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\n</a:t>
            </a:r>
            <a:r>
              <a:rPr lang="en-US" dirty="0"/>
              <a:t> (new line)</a:t>
            </a:r>
          </a:p>
          <a:p>
            <a:pPr lvl="1"/>
            <a:r>
              <a:rPr lang="en-US" dirty="0"/>
              <a:t>Represent system characters (like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[TAB]</a:t>
            </a:r>
            <a:r>
              <a:rPr lang="en-US" dirty="0"/>
              <a:t> character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\t</a:t>
            </a:r>
            <a:r>
              <a:rPr lang="en-US" dirty="0"/>
              <a:t>)</a:t>
            </a:r>
          </a:p>
          <a:p>
            <a:pPr>
              <a:spcBef>
                <a:spcPts val="1200"/>
              </a:spcBef>
            </a:pPr>
            <a:r>
              <a:rPr lang="en-US" dirty="0"/>
              <a:t>Commonly used escaping sequences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\'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single quote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double quote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backslash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new line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\uXXXX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noProof="1"/>
              <a:t>for denoting any other Unicode symbol</a:t>
            </a:r>
            <a:endParaRPr lang="en-US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Escaping Characters</a:t>
            </a:r>
          </a:p>
        </p:txBody>
      </p:sp>
    </p:spTree>
    <p:extLst>
      <p:ext uri="{BB962C8B-B14F-4D97-AF65-F5344CB8AC3E}">
        <p14:creationId xmlns:p14="http://schemas.microsoft.com/office/powerpoint/2010/main" val="160558497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8916" y="4589903"/>
            <a:ext cx="8007896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 Types</a:t>
            </a:r>
            <a:r>
              <a:rPr lang="bg-BG" dirty="0"/>
              <a:t>, </a:t>
            </a:r>
            <a:r>
              <a:rPr lang="en-US" dirty="0"/>
              <a:t>Variables</a:t>
            </a:r>
            <a:br>
              <a:rPr lang="en-US" dirty="0"/>
            </a:br>
            <a:r>
              <a:rPr lang="en-US" dirty="0"/>
              <a:t>and Type Conversions</a:t>
            </a:r>
          </a:p>
        </p:txBody>
      </p:sp>
      <p:pic>
        <p:nvPicPr>
          <p:cNvPr id="3" name="Picture 2" descr="C:\Trash\binary-data-abstract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986" y="1377028"/>
            <a:ext cx="5473756" cy="2966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 – Example</a:t>
            </a:r>
          </a:p>
        </p:txBody>
      </p:sp>
      <p:sp>
        <p:nvSpPr>
          <p:cNvPr id="537604" name="Rectangle 4"/>
          <p:cNvSpPr>
            <a:spLocks noChangeArrowheads="1"/>
          </p:cNvSpPr>
          <p:nvPr/>
        </p:nvSpPr>
        <p:spPr bwMode="auto">
          <a:xfrm>
            <a:off x="912812" y="1451331"/>
            <a:ext cx="10363200" cy="46446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An ordinary character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\u006F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Unicode character code in a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hexadecimal format (letter 'o')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\u8449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ja-JP" alt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葉 </a:t>
            </a:r>
            <a:r>
              <a:rPr lang="en-US" altLang="ja-JP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Leaf in Traditional Chinese)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\'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single quote character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backslash character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new line character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TAB character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Incorrect: use single quotes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20890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 in C#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concatenated</a:t>
            </a:r>
          </a:p>
          <a:p>
            <a:pPr lvl="1"/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operator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201"/>
            <a:ext cx="62484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"Hello, C#";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008812" y="1600200"/>
            <a:ext cx="4458687" cy="4660133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96168" y="4253887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927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Strings are enclosed in quotes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""</a:t>
            </a:r>
            <a:r>
              <a:rPr lang="en-US" dirty="0"/>
              <a:t>: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/>
              <a:t>Strings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verbatim</a:t>
            </a:r>
            <a:r>
              <a:rPr lang="en-US" dirty="0"/>
              <a:t> (no escaping):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Interpolated</a:t>
            </a:r>
            <a:r>
              <a:rPr lang="en-US" dirty="0"/>
              <a:t> strings insert variable values by pattern: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Verbatim and Interpolated Strings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905000"/>
            <a:ext cx="10668002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 = "C: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win.ini";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366182" y="1195101"/>
            <a:ext cx="2798994" cy="1066800"/>
          </a:xfrm>
          <a:prstGeom prst="wedgeRoundRectCallout">
            <a:avLst>
              <a:gd name="adj1" fmla="val -73761"/>
              <a:gd name="adj2" fmla="val 433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backslash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escaped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\\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3305608"/>
            <a:ext cx="10668002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"C:\Windows\win.ini";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019818" y="2654231"/>
            <a:ext cx="2798994" cy="986242"/>
          </a:xfrm>
          <a:prstGeom prst="wedgeRoundRectCallout">
            <a:avLst>
              <a:gd name="adj1" fmla="val -68987"/>
              <a:gd name="adj2" fmla="val 434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backslash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not escaped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4759506"/>
            <a:ext cx="10668002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"Svetlin";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"Nakov";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"{firstName} {lastName}";</a:t>
            </a:r>
          </a:p>
        </p:txBody>
      </p:sp>
    </p:spTree>
    <p:extLst>
      <p:ext uri="{BB962C8B-B14F-4D97-AF65-F5344CB8AC3E}">
        <p14:creationId xmlns:p14="http://schemas.microsoft.com/office/powerpoint/2010/main" val="288112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Combining the names of a person to obtain the full 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concatenate strings and numbers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 operator: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Hello – Examples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836612" y="1970183"/>
            <a:ext cx="10515600" cy="24468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"Ivan";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"Ivanov";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!", firstName);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"{firstName} {lastName}";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Console.WriteLine("Your full name is {0}.", fullName);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2" y="5423647"/>
            <a:ext cx="105156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I am "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years old");</a:t>
            </a:r>
          </a:p>
        </p:txBody>
      </p:sp>
    </p:spTree>
    <p:extLst>
      <p:ext uri="{BB962C8B-B14F-4D97-AF65-F5344CB8AC3E}">
        <p14:creationId xmlns:p14="http://schemas.microsoft.com/office/powerpoint/2010/main" val="7171471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that enters first name, last name and age and prints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Hello, &lt;first name&gt; &lt;last name&gt;. You are &lt;age&gt; years old.</a:t>
            </a:r>
            <a:r>
              <a:rPr lang="en-US" sz="3200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Greeting by Name and Age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4140"/>
            <a:ext cx="10515600" cy="31408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ageStr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int.Parse(ageStr);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Parse 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{firstName} {lastName}.\r\nYou are {age} years old.");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0198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94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14400"/>
            <a:ext cx="3524026" cy="36375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1241715">
            <a:off x="7999897" y="2689677"/>
            <a:ext cx="182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algn="ctr"/>
            <a:r>
              <a:rPr lang="en-US" sz="4800" noProof="1"/>
              <a:t>switch</a:t>
            </a:r>
          </a:p>
          <a:p>
            <a:pPr algn="ctr"/>
            <a:r>
              <a:rPr lang="en-US" sz="4800" noProof="1"/>
              <a:t>case</a:t>
            </a:r>
          </a:p>
        </p:txBody>
      </p:sp>
      <p:sp>
        <p:nvSpPr>
          <p:cNvPr id="16" name="TextBox 15"/>
          <p:cNvSpPr txBox="1"/>
          <p:nvPr/>
        </p:nvSpPr>
        <p:spPr>
          <a:xfrm rot="21117274">
            <a:off x="1485140" y="725272"/>
            <a:ext cx="1810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20875553">
            <a:off x="1701596" y="3403257"/>
            <a:ext cx="1202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 rot="808557">
            <a:off x="8050179" y="1305108"/>
            <a:ext cx="2559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(int) value</a:t>
            </a:r>
          </a:p>
        </p:txBody>
      </p:sp>
      <p:sp>
        <p:nvSpPr>
          <p:cNvPr id="19" name="TextBox 18"/>
          <p:cNvSpPr txBox="1"/>
          <p:nvPr/>
        </p:nvSpPr>
        <p:spPr>
          <a:xfrm rot="264993">
            <a:off x="2314440" y="2107223"/>
            <a:ext cx="1326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bool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2770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6" y="5486400"/>
            <a:ext cx="8938472" cy="820600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780" y="1981200"/>
            <a:ext cx="4627265" cy="28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98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 names</a:t>
            </a:r>
          </a:p>
          <a:p>
            <a:pPr lvl="1"/>
            <a:r>
              <a:rPr lang="en-US" dirty="0"/>
              <a:t>Always refer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naming conventions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of a programming language – for C#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camelCase</a:t>
            </a:r>
            <a:endParaRPr lang="en-US" dirty="0"/>
          </a:p>
          <a:p>
            <a:pPr lvl="1"/>
            <a:r>
              <a:rPr lang="en-US" dirty="0"/>
              <a:t>Preferred form: [Noun] or [Adjective] + [Noun]</a:t>
            </a:r>
          </a:p>
          <a:p>
            <a:pPr lvl="1"/>
            <a:r>
              <a:rPr lang="en-US" dirty="0"/>
              <a:t>Should explain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purpose</a:t>
            </a:r>
            <a:r>
              <a:rPr lang="en-US" dirty="0"/>
              <a:t>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 </a:t>
            </a:r>
            <a:r>
              <a:rPr lang="en-US" dirty="0"/>
              <a:t>(Always ask yourself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"What this variable contains?"</a:t>
            </a:r>
            <a:r>
              <a:rPr lang="en-US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Variables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05010" y="5015543"/>
            <a:ext cx="969818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config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usersList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fontSize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maxSpeed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405010" y="5807076"/>
            <a:ext cx="969818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bar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endParaRPr lang="en-US" b="1" dirty="0">
              <a:solidFill>
                <a:srgbClr val="FB816D"/>
              </a:solidFill>
            </a:endParaRPr>
          </a:p>
        </p:txBody>
      </p:sp>
      <p:pic>
        <p:nvPicPr>
          <p:cNvPr id="8" name="Picture 2" descr="http://coserosse.net/c/wp-content/uploads/2009/05/math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1385277"/>
            <a:ext cx="3250353" cy="672123"/>
          </a:xfrm>
          <a:prstGeom prst="rect">
            <a:avLst/>
          </a:prstGeom>
          <a:noFill/>
        </p:spPr>
      </p:pic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012" y="5013258"/>
            <a:ext cx="630691" cy="47314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323" y="5791200"/>
            <a:ext cx="490116" cy="468411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45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Scope</a:t>
            </a:r>
            <a:r>
              <a:rPr lang="en-GB" dirty="0"/>
              <a:t> == where you can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access </a:t>
            </a:r>
            <a:r>
              <a:rPr lang="en-GB" dirty="0"/>
              <a:t>a variable (global, local)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Lifetime</a:t>
            </a:r>
            <a:r>
              <a:rPr lang="en-GB" dirty="0"/>
              <a:t> ==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how long</a:t>
            </a:r>
            <a:r>
              <a:rPr lang="en-GB" dirty="0"/>
              <a:t> a variable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stays in memory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and Lifetime</a:t>
            </a:r>
            <a:endParaRPr lang="bg-BG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60413" y="2628088"/>
            <a:ext cx="10668000" cy="3824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Main()";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10; i++) 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loop";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Console.WriteLine(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Error</a:t>
            </a:r>
            <a:endParaRPr lang="en-GB" sz="2200" b="1" noProof="1">
              <a:solidFill>
                <a:srgbClr val="F37D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4418012" y="2698386"/>
            <a:ext cx="3886200" cy="609600"/>
          </a:xfrm>
          <a:prstGeom prst="wedgeRoundRectCallout">
            <a:avLst>
              <a:gd name="adj1" fmla="val -69716"/>
              <a:gd name="adj2" fmla="val 629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Accessible 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527810" y="3824468"/>
            <a:ext cx="3138605" cy="668777"/>
            <a:chOff x="9879232" y="2540495"/>
            <a:chExt cx="2133603" cy="864513"/>
          </a:xfrm>
        </p:grpSpPr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9879232" y="2540500"/>
              <a:ext cx="2133600" cy="864508"/>
            </a:xfrm>
            <a:prstGeom prst="wedgeRoundRectCallout">
              <a:avLst>
                <a:gd name="adj1" fmla="val -71380"/>
                <a:gd name="adj2" fmla="val 67037"/>
                <a:gd name="adj3" fmla="val 16667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dirty="0">
                <a:solidFill>
                  <a:srgbClr val="FFFFFF"/>
                </a:solidFill>
              </a:endParaRPr>
            </a:p>
          </p:txBody>
        </p:sp>
        <p:sp>
          <p:nvSpPr>
            <p:cNvPr id="12" name="AutoShape 5"/>
            <p:cNvSpPr>
              <a:spLocks noChangeArrowheads="1"/>
            </p:cNvSpPr>
            <p:nvPr/>
          </p:nvSpPr>
          <p:spPr bwMode="auto">
            <a:xfrm>
              <a:off x="9879235" y="2540495"/>
              <a:ext cx="2133600" cy="864508"/>
            </a:xfrm>
            <a:prstGeom prst="wedgeRoundRectCallout">
              <a:avLst>
                <a:gd name="adj1" fmla="val -110430"/>
                <a:gd name="adj2" fmla="val -25727"/>
                <a:gd name="adj3" fmla="val 16667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</a:rPr>
                <a:t>Accessible in the loop</a:t>
              </a:r>
              <a:endParaRPr lang="bg-BG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24730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 span</a:t>
            </a:r>
            <a:r>
              <a:rPr lang="en-US" dirty="0"/>
              <a:t> is how long before a variable is called</a:t>
            </a:r>
          </a:p>
          <a:p>
            <a:r>
              <a:rPr lang="en-US" dirty="0"/>
              <a:t>Always declare a variable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late as possible </a:t>
            </a:r>
            <a:r>
              <a:rPr lang="en-US" dirty="0"/>
              <a:t>(e.g. shorter span)</a:t>
            </a:r>
          </a:p>
          <a:p>
            <a:endParaRPr lang="en-US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760413" y="2667000"/>
            <a:ext cx="106680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Main()";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10; i++)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var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loop";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Console.WriteLine(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Error</a:t>
            </a:r>
            <a:endParaRPr lang="en-GB" b="1" noProof="1">
              <a:solidFill>
                <a:srgbClr val="F37D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Span</a:t>
            </a:r>
            <a:endParaRPr lang="bg-BG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9034236" y="3200400"/>
            <a:ext cx="2514600" cy="1143000"/>
          </a:xfrm>
          <a:prstGeom prst="wedgeRoundRectCallout">
            <a:avLst>
              <a:gd name="adj1" fmla="val -71078"/>
              <a:gd name="adj2" fmla="val 413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FFFFFF"/>
                </a:solidFill>
              </a:rPr>
              <a:t>" variable span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923212" y="3581401"/>
            <a:ext cx="565534" cy="2027288"/>
          </a:xfrm>
          <a:custGeom>
            <a:avLst/>
            <a:gdLst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755652 h 1600200"/>
              <a:gd name="connsiteX3" fmla="*/ 533400 w 533401"/>
              <a:gd name="connsiteY3" fmla="*/ 800100 h 1600200"/>
              <a:gd name="connsiteX4" fmla="*/ 266700 w 533401"/>
              <a:gd name="connsiteY4" fmla="*/ 84454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7" fmla="*/ 0 w 533401"/>
              <a:gd name="connsiteY7" fmla="*/ 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690882 h 1600200"/>
              <a:gd name="connsiteX3" fmla="*/ 533400 w 533401"/>
              <a:gd name="connsiteY3" fmla="*/ 800100 h 1600200"/>
              <a:gd name="connsiteX4" fmla="*/ 270510 w 533401"/>
              <a:gd name="connsiteY4" fmla="*/ 91312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41910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37338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733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14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5344 w 575310"/>
              <a:gd name="connsiteY3" fmla="*/ 804606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5310" h="1600200" stroke="0" extrusionOk="0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755652"/>
                </a:lnTo>
                <a:cubicBezTo>
                  <a:pt x="266700" y="780200"/>
                  <a:pt x="428016" y="800100"/>
                  <a:pt x="575310" y="800100"/>
                </a:cubicBezTo>
                <a:cubicBezTo>
                  <a:pt x="428016" y="800100"/>
                  <a:pt x="266700" y="820000"/>
                  <a:pt x="266700" y="84454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  <a:lnTo>
                  <a:pt x="0" y="0"/>
                </a:lnTo>
                <a:close/>
              </a:path>
              <a:path w="575310" h="1600200" fill="none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690882"/>
                </a:lnTo>
                <a:cubicBezTo>
                  <a:pt x="266700" y="715430"/>
                  <a:pt x="414709" y="801855"/>
                  <a:pt x="415344" y="804606"/>
                </a:cubicBezTo>
                <a:cubicBezTo>
                  <a:pt x="415979" y="807357"/>
                  <a:pt x="270510" y="888580"/>
                  <a:pt x="270510" y="91312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9082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Instructions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are stored in the computer memory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612587" y="3581399"/>
            <a:ext cx="8963650" cy="1683495"/>
            <a:chOff x="1816500" y="3048000"/>
            <a:chExt cx="8164112" cy="1533331"/>
          </a:xfrm>
        </p:grpSpPr>
        <p:grpSp>
          <p:nvGrpSpPr>
            <p:cNvPr id="2" name="Group 1"/>
            <p:cNvGrpSpPr/>
            <p:nvPr/>
          </p:nvGrpSpPr>
          <p:grpSpPr>
            <a:xfrm>
              <a:off x="1816500" y="3057331"/>
              <a:ext cx="1619250" cy="1524000"/>
              <a:chOff x="2360612" y="3048000"/>
              <a:chExt cx="1619250" cy="152400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360612" y="3048000"/>
                <a:ext cx="1619250" cy="1524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6750" y="3285931"/>
                <a:ext cx="1066800" cy="1066800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8361362" y="3048000"/>
              <a:ext cx="1619250" cy="1524000"/>
              <a:chOff x="1998468" y="3505200"/>
              <a:chExt cx="1619250" cy="15240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1998468" y="3505200"/>
                <a:ext cx="1619250" cy="1524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6205" y="3705807"/>
                <a:ext cx="1142999" cy="1143000"/>
              </a:xfrm>
              <a:prstGeom prst="rect">
                <a:avLst/>
              </a:prstGeom>
            </p:spPr>
          </p:pic>
        </p:grpSp>
        <p:sp>
          <p:nvSpPr>
            <p:cNvPr id="21" name="Arrow: Right 20"/>
            <p:cNvSpPr/>
            <p:nvPr/>
          </p:nvSpPr>
          <p:spPr>
            <a:xfrm>
              <a:off x="6913562" y="3572069"/>
              <a:ext cx="1295400" cy="4572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045281" y="3057331"/>
              <a:ext cx="1619250" cy="1524000"/>
              <a:chOff x="8286162" y="3019003"/>
              <a:chExt cx="1619250" cy="15240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8286162" y="3019003"/>
                <a:ext cx="1619250" cy="1524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8452164" y="3440357"/>
                <a:ext cx="1289215" cy="66381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2800" b="1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10110</a:t>
                </a:r>
                <a:endParaRPr lang="en-GB" sz="36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2" name="Arrow: Right 21"/>
            <p:cNvSpPr/>
            <p:nvPr/>
          </p:nvSpPr>
          <p:spPr>
            <a:xfrm>
              <a:off x="3597481" y="3590731"/>
              <a:ext cx="1295400" cy="4572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269924458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60413" y="2667000"/>
            <a:ext cx="10668000" cy="3824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10; i++) 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var 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loop";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Main()";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Console.WriteLine(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Error</a:t>
            </a:r>
            <a:endParaRPr lang="en-GB" sz="2200" b="1" noProof="1">
              <a:solidFill>
                <a:srgbClr val="F37D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Shorter span </a:t>
            </a:r>
            <a:r>
              <a:rPr lang="en-US" dirty="0"/>
              <a:t>simplifies the code</a:t>
            </a:r>
          </a:p>
          <a:p>
            <a:pPr lvl="1"/>
            <a:r>
              <a:rPr lang="en-US" dirty="0"/>
              <a:t>Improves its readability and maintainability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Variable Span Short</a:t>
            </a:r>
            <a:endParaRPr lang="bg-BG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8341500" y="4220184"/>
            <a:ext cx="2857658" cy="1143000"/>
          </a:xfrm>
          <a:prstGeom prst="wedgeRoundRectCallout">
            <a:avLst>
              <a:gd name="adj1" fmla="val -75095"/>
              <a:gd name="adj2" fmla="val 408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FFFFFF"/>
                </a:solidFill>
              </a:rPr>
              <a:t>" variable span – reduced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237412" y="4990288"/>
            <a:ext cx="304800" cy="609600"/>
          </a:xfrm>
          <a:custGeom>
            <a:avLst/>
            <a:gdLst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755652 h 1600200"/>
              <a:gd name="connsiteX3" fmla="*/ 533400 w 533401"/>
              <a:gd name="connsiteY3" fmla="*/ 800100 h 1600200"/>
              <a:gd name="connsiteX4" fmla="*/ 266700 w 533401"/>
              <a:gd name="connsiteY4" fmla="*/ 84454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7" fmla="*/ 0 w 533401"/>
              <a:gd name="connsiteY7" fmla="*/ 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690882 h 1600200"/>
              <a:gd name="connsiteX3" fmla="*/ 533400 w 533401"/>
              <a:gd name="connsiteY3" fmla="*/ 800100 h 1600200"/>
              <a:gd name="connsiteX4" fmla="*/ 270510 w 533401"/>
              <a:gd name="connsiteY4" fmla="*/ 91312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41910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37338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733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14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5344 w 575310"/>
              <a:gd name="connsiteY3" fmla="*/ 804606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5310" h="1600200" stroke="0" extrusionOk="0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755652"/>
                </a:lnTo>
                <a:cubicBezTo>
                  <a:pt x="266700" y="780200"/>
                  <a:pt x="428016" y="800100"/>
                  <a:pt x="575310" y="800100"/>
                </a:cubicBezTo>
                <a:cubicBezTo>
                  <a:pt x="428016" y="800100"/>
                  <a:pt x="266700" y="820000"/>
                  <a:pt x="266700" y="84454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  <a:lnTo>
                  <a:pt x="0" y="0"/>
                </a:lnTo>
                <a:close/>
              </a:path>
              <a:path w="575310" h="1600200" fill="none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690882"/>
                </a:lnTo>
                <a:cubicBezTo>
                  <a:pt x="266700" y="715430"/>
                  <a:pt x="414709" y="801855"/>
                  <a:pt x="415344" y="804606"/>
                </a:cubicBezTo>
                <a:cubicBezTo>
                  <a:pt x="415979" y="807357"/>
                  <a:pt x="270510" y="888580"/>
                  <a:pt x="270510" y="91312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7723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12209"/>
            <a:ext cx="11804822" cy="55703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You are given a working code finding the volume of a pyramid: </a:t>
            </a:r>
          </a:p>
          <a:p>
            <a:pPr lvl="1"/>
            <a:r>
              <a:rPr lang="en-US" dirty="0"/>
              <a:t>Fix the naming, variable span and multi-purpose variables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Refactor Volume of Pyramid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551888"/>
            <a:ext cx="10515600" cy="3423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dul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Console.Write("Length: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dul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Console.Write("Width: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Console.Write("Height: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(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dul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/ 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Console.WriteLine("Pyramid Volume: {0:F2}", 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923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Refactor </a:t>
            </a:r>
            <a:r>
              <a:rPr lang="en-GB" dirty="0"/>
              <a:t>Special Numbers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066800"/>
            <a:ext cx="105156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kolkko = int.Parse(Console.ReadLine());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obshto = 0; int takova = 0; bool toe = false;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ch = 1; ch &lt;= kolkko; ch++)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takova = ch;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(ch &gt; 0)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obshto += ch % 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 = ch / 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toe = (obshto == 5) || (obshto == 7) || (obshto == 11);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Console.WriteLine($"{takova} -&gt; {toe}");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obshto = 0; ch = takova;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0198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698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14400"/>
            <a:ext cx="3524026" cy="36375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1241715">
            <a:off x="7999897" y="2689677"/>
            <a:ext cx="182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algn="ctr"/>
            <a:r>
              <a:rPr lang="en-US" sz="4800" noProof="1"/>
              <a:t>switch</a:t>
            </a:r>
          </a:p>
          <a:p>
            <a:pPr algn="ctr"/>
            <a:r>
              <a:rPr lang="en-US" sz="4800" noProof="1"/>
              <a:t>case</a:t>
            </a:r>
          </a:p>
        </p:txBody>
      </p:sp>
      <p:sp>
        <p:nvSpPr>
          <p:cNvPr id="16" name="TextBox 15"/>
          <p:cNvSpPr txBox="1"/>
          <p:nvPr/>
        </p:nvSpPr>
        <p:spPr>
          <a:xfrm rot="21117274">
            <a:off x="1485140" y="725272"/>
            <a:ext cx="1810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20875553">
            <a:off x="1701596" y="3403257"/>
            <a:ext cx="1202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 rot="808557">
            <a:off x="8050179" y="1305108"/>
            <a:ext cx="2559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(int) value</a:t>
            </a:r>
          </a:p>
        </p:txBody>
      </p:sp>
      <p:sp>
        <p:nvSpPr>
          <p:cNvPr id="19" name="TextBox 18"/>
          <p:cNvSpPr txBox="1"/>
          <p:nvPr/>
        </p:nvSpPr>
        <p:spPr>
          <a:xfrm rot="264993">
            <a:off x="2314440" y="2107223"/>
            <a:ext cx="1326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bool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0246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Classical data types:</a:t>
            </a:r>
          </a:p>
          <a:p>
            <a:pPr lvl="1"/>
            <a:r>
              <a:rPr lang="en-US" dirty="0"/>
              <a:t>Numeral types: represent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numbers</a:t>
            </a:r>
          </a:p>
          <a:p>
            <a:pPr lvl="2"/>
            <a:r>
              <a:rPr lang="en-US" dirty="0"/>
              <a:t>Have specific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ranges</a:t>
            </a:r>
            <a:r>
              <a:rPr lang="en-US" dirty="0"/>
              <a:t> for every type</a:t>
            </a:r>
          </a:p>
          <a:p>
            <a:pPr lvl="1"/>
            <a:r>
              <a:rPr lang="en-US" dirty="0"/>
              <a:t>String and text types: represent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</a:p>
          <a:p>
            <a:pPr lvl="2"/>
            <a:r>
              <a:rPr lang="en-US" dirty="0"/>
              <a:t>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characters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Type conversion: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implicit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</a:t>
            </a:r>
          </a:p>
          <a:p>
            <a:r>
              <a:rPr lang="en-US" dirty="0"/>
              <a:t>Variables – store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en-US" dirty="0"/>
          </a:p>
          <a:p>
            <a:pPr lvl="1"/>
            <a:r>
              <a:rPr lang="en-US" dirty="0"/>
              <a:t>Name wisely, reduce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scope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lifetime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233" y="1151118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62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</a:t>
            </a:r>
            <a:r>
              <a:rPr lang="en-US">
                <a:hlinkClick r:id="rId3"/>
              </a:rPr>
              <a:t>://softuni.bg/courses/programming-fundamentals/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398191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 </a:t>
            </a:r>
            <a:r>
              <a:rPr lang="en-US" dirty="0"/>
              <a:t>is done by the operator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"="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Example of variable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</a:t>
            </a:r>
            <a:r>
              <a:rPr lang="en-US" dirty="0"/>
              <a:t> in C#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380201" y="4094472"/>
            <a:ext cx="3675062" cy="63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922338" y="3956360"/>
            <a:ext cx="2111734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Data type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684548" y="3352800"/>
            <a:ext cx="2871958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Variable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7285299" y="4398530"/>
            <a:ext cx="2871958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Variable value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626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of values </a:t>
            </a:r>
            <a:r>
              <a:rPr lang="en-US" dirty="0"/>
              <a:t>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the computer 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Days of week: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1026" name="Picture 2" descr="http://icons.iconarchive.com/icons/iconshock/real-vista-project-managment/256/data-managemen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3810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3522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(C# keyword or .NET type)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value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Example: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Integer numbers in C#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Name: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Size: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(4 bytes)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Default value: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8658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787812" y="2209800"/>
            <a:ext cx="3778600" cy="1045256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FFFFFF"/>
                </a:solidFill>
              </a:rPr>
              <a:t>: sequence of 32 bits in the memory</a:t>
            </a:r>
            <a:endParaRPr lang="bg-BG" sz="32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713412" y="3810000"/>
            <a:ext cx="3970800" cy="1081929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FFFFFF"/>
                </a:solidFill>
              </a:rPr>
              <a:t>: 4 sequential bytes in the memory</a:t>
            </a:r>
            <a:endParaRPr lang="bg-BG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2768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/>
              <a:t>Integer Types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890538" y="1570758"/>
            <a:ext cx="5648955" cy="3218155"/>
            <a:chOff x="8551624" y="1141196"/>
            <a:chExt cx="2306448" cy="2111663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1521100">
              <a:off x="9298519" y="1982735"/>
              <a:ext cx="639504" cy="715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0751016">
              <a:off x="8754310" y="2660816"/>
              <a:ext cx="72153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843522">
              <a:off x="8907642" y="1141196"/>
              <a:ext cx="73882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3506">
              <a:off x="9724556" y="1674352"/>
              <a:ext cx="756720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445021">
              <a:off x="8551624" y="1674396"/>
              <a:ext cx="61085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877907" y="1149183"/>
              <a:ext cx="688260" cy="42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216099">
              <a:off x="10167952" y="2270302"/>
              <a:ext cx="690120" cy="372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347577">
              <a:off x="9909996" y="2766349"/>
              <a:ext cx="79944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74409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4063</Words>
  <Application>Microsoft Office PowerPoint</Application>
  <PresentationFormat>Custom</PresentationFormat>
  <Paragraphs>695</Paragraphs>
  <Slides>57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ＭＳ ゴシック</vt:lpstr>
      <vt:lpstr>Arial</vt:lpstr>
      <vt:lpstr>Calibri</vt:lpstr>
      <vt:lpstr>Consolas</vt:lpstr>
      <vt:lpstr>Tahoma</vt:lpstr>
      <vt:lpstr>Wingdings</vt:lpstr>
      <vt:lpstr>Wingdings 2</vt:lpstr>
      <vt:lpstr>SoftUni 16x9</vt:lpstr>
      <vt:lpstr>Data Types and Variables</vt:lpstr>
      <vt:lpstr>Table of Contents</vt:lpstr>
      <vt:lpstr>Questions?</vt:lpstr>
      <vt:lpstr>Data Types, Variables and Type Conversions</vt:lpstr>
      <vt:lpstr>How Computing Works?</vt:lpstr>
      <vt:lpstr>Variables</vt:lpstr>
      <vt:lpstr>What Is a Data Type?</vt:lpstr>
      <vt:lpstr>Data Type Characteristics</vt:lpstr>
      <vt:lpstr>Integer Types</vt:lpstr>
      <vt:lpstr>Integer Types</vt:lpstr>
      <vt:lpstr>Centuries – Example</vt:lpstr>
      <vt:lpstr>Beware of Integer Overflow!</vt:lpstr>
      <vt:lpstr>Problem: Centuries to Minutes</vt:lpstr>
      <vt:lpstr>Solution: Centuries to Minutes</vt:lpstr>
      <vt:lpstr>Integer Literals</vt:lpstr>
      <vt:lpstr>Real Number Types</vt:lpstr>
      <vt:lpstr>What are Floating-Point Types?</vt:lpstr>
      <vt:lpstr>Floating-Point Numbers</vt:lpstr>
      <vt:lpstr>PI Precision – Example</vt:lpstr>
      <vt:lpstr>Rounding Floating-Point Numbers</vt:lpstr>
      <vt:lpstr>Problem: Circle Area (12 Digits Precision)</vt:lpstr>
      <vt:lpstr>Scientific Notation</vt:lpstr>
      <vt:lpstr>Floating-Point Division</vt:lpstr>
      <vt:lpstr>Floating-Point Calculations – Abnormalities</vt:lpstr>
      <vt:lpstr>Decimal Floating-Point Type</vt:lpstr>
      <vt:lpstr>Problem: Exact Sum of Real Numbers</vt:lpstr>
      <vt:lpstr>Solution: Exact Sum of Real Numbers</vt:lpstr>
      <vt:lpstr>Integer and Real Numbers</vt:lpstr>
      <vt:lpstr>Type Conversion</vt:lpstr>
      <vt:lpstr>Type Conversion</vt:lpstr>
      <vt:lpstr>Problem: Elevator</vt:lpstr>
      <vt:lpstr>Boolean Type</vt:lpstr>
      <vt:lpstr>Problem: Special Numbers</vt:lpstr>
      <vt:lpstr>Solution: Special Numbers</vt:lpstr>
      <vt:lpstr>The Character Data Type</vt:lpstr>
      <vt:lpstr>Characters and Codes</vt:lpstr>
      <vt:lpstr>Problem: Triples of Latin Letters</vt:lpstr>
      <vt:lpstr>Solution: Triples of Latin Letters</vt:lpstr>
      <vt:lpstr>Escaping Characters</vt:lpstr>
      <vt:lpstr>Character Literals – Example</vt:lpstr>
      <vt:lpstr>The String Data Type</vt:lpstr>
      <vt:lpstr>Verbatim and Interpolated Strings</vt:lpstr>
      <vt:lpstr>Saying Hello – Examples</vt:lpstr>
      <vt:lpstr>Problem: Greeting by Name and Age</vt:lpstr>
      <vt:lpstr>Data Types</vt:lpstr>
      <vt:lpstr>Variables</vt:lpstr>
      <vt:lpstr>Naming Variables</vt:lpstr>
      <vt:lpstr>Variable Scope and Lifetime</vt:lpstr>
      <vt:lpstr>Variable Span</vt:lpstr>
      <vt:lpstr>Keep Variable Span Short</vt:lpstr>
      <vt:lpstr>Problem: Refactor Volume of Pyramid</vt:lpstr>
      <vt:lpstr>Problem: Refactor Special Numbers</vt:lpstr>
      <vt:lpstr>Variables</vt:lpstr>
      <vt:lpstr>Summary</vt:lpstr>
      <vt:lpstr>Data Types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Types and Variables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2017-05-31T09:43:13Z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